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9"/>
  </p:notesMasterIdLst>
  <p:sldIdLst>
    <p:sldId id="256" r:id="rId2"/>
    <p:sldId id="426" r:id="rId3"/>
    <p:sldId id="428" r:id="rId4"/>
    <p:sldId id="431" r:id="rId5"/>
    <p:sldId id="430" r:id="rId6"/>
    <p:sldId id="448" r:id="rId7"/>
    <p:sldId id="449" r:id="rId8"/>
    <p:sldId id="450" r:id="rId9"/>
    <p:sldId id="432" r:id="rId10"/>
    <p:sldId id="433" r:id="rId11"/>
    <p:sldId id="434" r:id="rId12"/>
    <p:sldId id="435" r:id="rId13"/>
    <p:sldId id="436" r:id="rId14"/>
    <p:sldId id="451" r:id="rId15"/>
    <p:sldId id="437" r:id="rId16"/>
    <p:sldId id="438" r:id="rId17"/>
    <p:sldId id="452" r:id="rId18"/>
    <p:sldId id="439" r:id="rId19"/>
    <p:sldId id="453" r:id="rId20"/>
    <p:sldId id="441" r:id="rId21"/>
    <p:sldId id="442" r:id="rId22"/>
    <p:sldId id="443" r:id="rId23"/>
    <p:sldId id="444" r:id="rId24"/>
    <p:sldId id="445" r:id="rId25"/>
    <p:sldId id="446" r:id="rId26"/>
    <p:sldId id="447" r:id="rId27"/>
    <p:sldId id="402" r:id="rId28"/>
  </p:sldIdLst>
  <p:sldSz cx="12169775" cy="7200900"/>
  <p:notesSz cx="6858000" cy="9144000"/>
  <p:defaultTextStyle>
    <a:defPPr>
      <a:defRPr lang="en-US"/>
    </a:defPPr>
    <a:lvl1pPr marL="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6694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3389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70084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67789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83473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40168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96863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53558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68">
          <p15:clr>
            <a:srgbClr val="A4A3A4"/>
          </p15:clr>
        </p15:guide>
        <p15:guide id="2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8" autoAdjust="0"/>
    <p:restoredTop sz="94630" autoAdjust="0"/>
  </p:normalViewPr>
  <p:slideViewPr>
    <p:cSldViewPr>
      <p:cViewPr varScale="1">
        <p:scale>
          <a:sx n="83" d="100"/>
          <a:sy n="83" d="100"/>
        </p:scale>
        <p:origin x="-798" y="-78"/>
      </p:cViewPr>
      <p:guideLst>
        <p:guide orient="horz" pos="2268"/>
        <p:guide pos="38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53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7.xml"/></Relationships>
</file>

<file path=ppt/media/image12.png>
</file>

<file path=ppt/media/image16.png>
</file>

<file path=ppt/media/image17.png>
</file>

<file path=ppt/media/image18.png>
</file>

<file path=ppt/media/image19.png>
</file>

<file path=ppt/media/image20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16A87-F76D-43F7-8BD0-9867F8EAD6C8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1813" y="685800"/>
            <a:ext cx="57943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72CA1-510D-4144-AE2F-09A7AA448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4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2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68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1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9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3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72CA1-510D-4144-AE2F-09A7AA448E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4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0" y="256034"/>
            <a:ext cx="11703267" cy="6696836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958" y="926495"/>
            <a:ext cx="9948791" cy="3072384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6415" y="4063118"/>
            <a:ext cx="8751877" cy="1457573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6EE247D-7B7E-4C3E-A2A1-1C53783FACB6}" type="datetime1">
              <a:rPr lang="en-IN" smtClean="0"/>
              <a:t>07-11-2022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5055" y="3920490"/>
            <a:ext cx="82145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34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7B27-B01C-4F9D-8921-E88D8ACC1D9D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889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08995" y="800100"/>
            <a:ext cx="2319863" cy="56807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0916" y="800100"/>
            <a:ext cx="7415957" cy="56807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66B74-2229-4D6C-8928-D6800E2F9D77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511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867BE-194B-4BB3-9F0C-C4D6660685BF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014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407" y="1232254"/>
            <a:ext cx="9948791" cy="3072384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6812" y="4362246"/>
            <a:ext cx="8753111" cy="143199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7E947-1BF5-408E-AD86-AC84B0FCE7BD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77590" y="4221428"/>
            <a:ext cx="821459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16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0917" y="2160269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187" y="2160270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744E-D361-4730-A34F-6390B036095E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289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7" y="2101587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0917" y="2857557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7745" y="2098984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7745" y="2855288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C2C94-0E62-4D89-A32F-45D3D0828BAF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29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FFA6C-AAFB-4B9C-A8E7-57ACACD82E62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63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C5DA-6E4D-4207-8E15-A969105E6B1D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624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1492" y="1152144"/>
            <a:ext cx="5202579" cy="48966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16839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A8B28-75CD-4527-B3CD-F506723F2C88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06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03380" y="1123339"/>
            <a:ext cx="6087930" cy="504063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02437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6DDB-BCD7-446C-B129-77F268AE1E9E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57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0" y="256034"/>
            <a:ext cx="11703267" cy="669683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0916" y="640080"/>
            <a:ext cx="9857518" cy="1424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8" y="2160270"/>
            <a:ext cx="9854874" cy="424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913" y="6535022"/>
            <a:ext cx="2324828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E7AD9AE4-ADFD-4AC8-81AE-CC9F3B26330E}" type="datetime1">
              <a:rPr lang="en-IN" smtClean="0">
                <a:solidFill>
                  <a:srgbClr val="AD84C6"/>
                </a:solidFill>
              </a:rPr>
              <a:t>07-11-2022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1949" y="6535022"/>
            <a:ext cx="4709174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2524" y="6535022"/>
            <a:ext cx="170310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75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131887" y="2457450"/>
            <a:ext cx="10344150" cy="960438"/>
          </a:xfrm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BT 205: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Cell &amp; Molecular Biology</a:t>
            </a:r>
            <a:endParaRPr lang="en-IN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4294967295"/>
          </p:nvPr>
        </p:nvSpPr>
        <p:spPr>
          <a:xfrm>
            <a:off x="2198687" y="3219450"/>
            <a:ext cx="8153400" cy="1839913"/>
          </a:xfrm>
        </p:spPr>
        <p:txBody>
          <a:bodyPr>
            <a:normAutofit/>
          </a:bodyPr>
          <a:lstStyle/>
          <a:p>
            <a:pPr marL="45720" indent="0" algn="r">
              <a:buNone/>
            </a:pPr>
            <a:r>
              <a:rPr lang="en-US" sz="2800" i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-Prof</a:t>
            </a: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Siddhartha </a:t>
            </a:r>
            <a:r>
              <a:rPr lang="en-US" sz="2800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Sankar</a:t>
            </a: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Ghosh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12887" y="3219450"/>
            <a:ext cx="9067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74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10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31887" y="1314450"/>
            <a:ext cx="10134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00FF"/>
                </a:solidFill>
              </a:rPr>
              <a:t>Formation of the initiation complex in bacteria. </a:t>
            </a:r>
            <a:endParaRPr lang="en-US" sz="2400" b="1" dirty="0" smtClean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The complex </a:t>
            </a:r>
            <a:r>
              <a:rPr lang="en-US" sz="2400" dirty="0"/>
              <a:t>forms in three steps </a:t>
            </a:r>
            <a:r>
              <a:rPr lang="en-US" sz="2400" dirty="0" smtClean="0"/>
              <a:t>(at </a:t>
            </a:r>
            <a:r>
              <a:rPr lang="en-US" sz="2400" dirty="0"/>
              <a:t>the expense of the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hydrolysis of GTP to GDP and Pi. IF1, IF2, and IF3 are initiation factors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 E designates </a:t>
            </a:r>
            <a:r>
              <a:rPr lang="en-US" sz="2400" dirty="0"/>
              <a:t>the exit </a:t>
            </a:r>
            <a:r>
              <a:rPr lang="en-US" sz="2400" dirty="0" smtClean="0"/>
              <a:t>site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P</a:t>
            </a:r>
            <a:r>
              <a:rPr lang="en-US" sz="2400" dirty="0"/>
              <a:t>, the </a:t>
            </a:r>
            <a:r>
              <a:rPr lang="en-US" sz="2400" dirty="0" err="1"/>
              <a:t>peptidyl</a:t>
            </a:r>
            <a:r>
              <a:rPr lang="en-US" sz="2400" dirty="0"/>
              <a:t> site;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A</a:t>
            </a:r>
            <a:r>
              <a:rPr lang="en-US" sz="2400" dirty="0"/>
              <a:t>, the </a:t>
            </a:r>
            <a:r>
              <a:rPr lang="en-US" sz="2400" dirty="0" err="1"/>
              <a:t>aminoacyl</a:t>
            </a:r>
            <a:r>
              <a:rPr lang="en-US" sz="2400" dirty="0"/>
              <a:t> site.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Here the anticodon </a:t>
            </a:r>
            <a:r>
              <a:rPr lang="en-US" sz="2400" dirty="0"/>
              <a:t>of the </a:t>
            </a:r>
            <a:r>
              <a:rPr lang="en-US" sz="2400" dirty="0" err="1"/>
              <a:t>tRNA</a:t>
            </a:r>
            <a:r>
              <a:rPr lang="en-US" sz="2400" dirty="0"/>
              <a:t> is oriented 3′ to 5′, left to </a:t>
            </a:r>
            <a:r>
              <a:rPr lang="en-US" sz="2400" dirty="0" smtClean="0"/>
              <a:t>right.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4239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11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8" y="1119188"/>
            <a:ext cx="10163175" cy="496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541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087" y="507296"/>
            <a:ext cx="10820400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Messenger RNA sequences that serve as signals </a:t>
            </a:r>
            <a:r>
              <a:rPr lang="en-US" sz="2400" b="1" dirty="0" smtClean="0">
                <a:solidFill>
                  <a:srgbClr val="0000FF"/>
                </a:solidFill>
              </a:rPr>
              <a:t>for initiation </a:t>
            </a:r>
            <a:r>
              <a:rPr lang="en-US" sz="2400" b="1" dirty="0">
                <a:solidFill>
                  <a:srgbClr val="0000FF"/>
                </a:solidFill>
              </a:rPr>
              <a:t>of protein synthesis in </a:t>
            </a:r>
            <a:r>
              <a:rPr lang="en-US" sz="2400" b="1" dirty="0" smtClean="0">
                <a:solidFill>
                  <a:srgbClr val="0000FF"/>
                </a:solidFill>
              </a:rPr>
              <a:t>bacteria:</a:t>
            </a:r>
            <a:endParaRPr lang="en-US" dirty="0"/>
          </a:p>
          <a:p>
            <a:endParaRPr lang="en-US" dirty="0" smtClean="0"/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sz="2400" dirty="0" smtClean="0"/>
              <a:t>Alignment </a:t>
            </a:r>
            <a:r>
              <a:rPr lang="en-US" sz="2400" dirty="0"/>
              <a:t>of the </a:t>
            </a:r>
            <a:r>
              <a:rPr lang="en-US" sz="2400" dirty="0" smtClean="0"/>
              <a:t>initiating AUG </a:t>
            </a:r>
            <a:r>
              <a:rPr lang="en-US" sz="2400" dirty="0"/>
              <a:t>(shaded in green) at its correct location on the 30S ribosomal </a:t>
            </a:r>
            <a:r>
              <a:rPr lang="en-US" sz="2400" dirty="0" smtClean="0"/>
              <a:t>subunit depends </a:t>
            </a:r>
            <a:r>
              <a:rPr lang="en-US" sz="2400" dirty="0"/>
              <a:t>in part on upstream </a:t>
            </a:r>
            <a:r>
              <a:rPr lang="en-US" sz="2400" b="1" dirty="0">
                <a:solidFill>
                  <a:srgbClr val="0000FF"/>
                </a:solidFill>
              </a:rPr>
              <a:t>Shine-</a:t>
            </a:r>
            <a:r>
              <a:rPr lang="en-US" sz="2400" b="1" dirty="0" err="1">
                <a:solidFill>
                  <a:srgbClr val="0000FF"/>
                </a:solidFill>
              </a:rPr>
              <a:t>Dalgarno</a:t>
            </a:r>
            <a:r>
              <a:rPr lang="en-US" sz="2400" dirty="0"/>
              <a:t> sequences (light red). Portions </a:t>
            </a:r>
            <a:r>
              <a:rPr lang="en-US" sz="2400" dirty="0" smtClean="0"/>
              <a:t>of the </a:t>
            </a:r>
            <a:r>
              <a:rPr lang="en-US" sz="2400" dirty="0"/>
              <a:t>mRNA transcripts of five bacterial genes are shown. </a:t>
            </a:r>
            <a:endParaRPr lang="en-US" sz="2400" dirty="0" smtClean="0"/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sz="2400" dirty="0" smtClean="0"/>
              <a:t>In </a:t>
            </a:r>
            <a:r>
              <a:rPr lang="en-US" sz="2400" dirty="0"/>
              <a:t>E. coli, AUG is the start codon in approximately 91% </a:t>
            </a:r>
            <a:r>
              <a:rPr lang="en-US" sz="2400" dirty="0" smtClean="0"/>
              <a:t>of genes</a:t>
            </a:r>
            <a:r>
              <a:rPr lang="en-US" sz="2400" dirty="0"/>
              <a:t>, with GUG (7%) and UUG (2%) assuming this role more rarely. </a:t>
            </a:r>
            <a:endParaRPr lang="en-US" sz="2400" dirty="0" smtClean="0"/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sz="2400" dirty="0" smtClean="0"/>
              <a:t> The </a:t>
            </a:r>
            <a:r>
              <a:rPr lang="en-US" sz="2400" dirty="0" smtClean="0">
                <a:solidFill>
                  <a:srgbClr val="0000FF"/>
                </a:solidFill>
              </a:rPr>
              <a:t>Shine-</a:t>
            </a:r>
            <a:r>
              <a:rPr lang="en-US" sz="2400" dirty="0" err="1" smtClean="0">
                <a:solidFill>
                  <a:srgbClr val="0000FF"/>
                </a:solidFill>
              </a:rPr>
              <a:t>Dalgarno</a:t>
            </a:r>
            <a:r>
              <a:rPr lang="en-US" sz="2400" dirty="0" smtClean="0"/>
              <a:t> </a:t>
            </a:r>
            <a:r>
              <a:rPr lang="en-US" sz="2400" dirty="0"/>
              <a:t>sequence of the mRNA pairs with a sequence near the 3′ end </a:t>
            </a:r>
            <a:r>
              <a:rPr lang="en-US" sz="2400" dirty="0" smtClean="0"/>
              <a:t>of the </a:t>
            </a:r>
            <a:r>
              <a:rPr lang="en-US" sz="2400" dirty="0"/>
              <a:t>16S </a:t>
            </a:r>
            <a:r>
              <a:rPr lang="en-US" sz="2400" dirty="0" err="1"/>
              <a:t>rRNA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52895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13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84287" y="323850"/>
            <a:ext cx="8458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Stage 3: Peptide Bonds Are Formed in the </a:t>
            </a:r>
            <a:r>
              <a:rPr lang="en-US" b="1" dirty="0" smtClean="0">
                <a:solidFill>
                  <a:srgbClr val="0000FF"/>
                </a:solidFill>
              </a:rPr>
              <a:t>Elongation Stage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687" y="754737"/>
            <a:ext cx="5636163" cy="600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6807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14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75" y="552450"/>
            <a:ext cx="8534400" cy="585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262" y="1314450"/>
            <a:ext cx="7253385" cy="444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8812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22287" y="704850"/>
            <a:ext cx="11201400" cy="533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First elongation step in bacteria: </a:t>
            </a:r>
            <a:endParaRPr lang="en-US" sz="2400" b="1" dirty="0" smtClean="0">
              <a:solidFill>
                <a:srgbClr val="0000FF"/>
              </a:solidFill>
            </a:endParaRPr>
          </a:p>
          <a:p>
            <a:endParaRPr lang="en-US" dirty="0"/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/>
              <a:t>Binding </a:t>
            </a:r>
            <a:r>
              <a:rPr lang="en-US" dirty="0"/>
              <a:t>of the </a:t>
            </a:r>
            <a:r>
              <a:rPr lang="en-US" dirty="0" smtClean="0"/>
              <a:t>second </a:t>
            </a:r>
            <a:r>
              <a:rPr lang="en-US" dirty="0" err="1" smtClean="0"/>
              <a:t>aminoacyl-tRNA</a:t>
            </a:r>
            <a:r>
              <a:rPr lang="en-US" dirty="0"/>
              <a:t>. The second </a:t>
            </a:r>
            <a:r>
              <a:rPr lang="en-US" dirty="0" err="1"/>
              <a:t>aminoacyl-tRNA</a:t>
            </a:r>
            <a:r>
              <a:rPr lang="en-US" dirty="0"/>
              <a:t> (AA2) enters the A site of </a:t>
            </a:r>
            <a:r>
              <a:rPr lang="en-US" dirty="0" smtClean="0"/>
              <a:t>the ribosome </a:t>
            </a:r>
            <a:r>
              <a:rPr lang="en-US" dirty="0"/>
              <a:t>bound to GTP-bound EF-</a:t>
            </a:r>
            <a:r>
              <a:rPr lang="en-US" dirty="0" err="1"/>
              <a:t>Tu</a:t>
            </a:r>
            <a:r>
              <a:rPr lang="en-US" dirty="0"/>
              <a:t> (shown here as </a:t>
            </a:r>
            <a:r>
              <a:rPr lang="en-US" dirty="0" err="1"/>
              <a:t>Tu</a:t>
            </a:r>
            <a:r>
              <a:rPr lang="en-US" dirty="0"/>
              <a:t>). </a:t>
            </a:r>
            <a:endParaRPr lang="en-US" dirty="0" smtClean="0"/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/>
              <a:t>Binding </a:t>
            </a:r>
            <a:r>
              <a:rPr lang="en-US" dirty="0"/>
              <a:t>of </a:t>
            </a:r>
            <a:r>
              <a:rPr lang="en-US" dirty="0" smtClean="0"/>
              <a:t>the second </a:t>
            </a:r>
            <a:r>
              <a:rPr lang="en-US" dirty="0" err="1"/>
              <a:t>aminoacyl-tRNA</a:t>
            </a:r>
            <a:r>
              <a:rPr lang="en-US" dirty="0"/>
              <a:t> to the A site is accompanied by hydrolysis of the </a:t>
            </a:r>
            <a:r>
              <a:rPr lang="en-US" dirty="0" smtClean="0"/>
              <a:t>GTP to </a:t>
            </a:r>
            <a:r>
              <a:rPr lang="en-US" dirty="0"/>
              <a:t>GDP and Pi and release of the EF-</a:t>
            </a:r>
            <a:r>
              <a:rPr lang="en-US" dirty="0" err="1"/>
              <a:t>Tu</a:t>
            </a:r>
            <a:r>
              <a:rPr lang="en-US" dirty="0"/>
              <a:t>–GDP complex from the ribosome. </a:t>
            </a:r>
            <a:endParaRPr lang="en-US" dirty="0" smtClean="0"/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/>
              <a:t>The bound </a:t>
            </a:r>
            <a:r>
              <a:rPr lang="en-US" dirty="0"/>
              <a:t>GDP is released when the EF-</a:t>
            </a:r>
            <a:r>
              <a:rPr lang="en-US" dirty="0" err="1"/>
              <a:t>Tu</a:t>
            </a:r>
            <a:r>
              <a:rPr lang="en-US" dirty="0"/>
              <a:t>–GDP complex binds to EF-Ts, </a:t>
            </a:r>
            <a:r>
              <a:rPr lang="en-US" dirty="0" smtClean="0"/>
              <a:t>and EF-Ts </a:t>
            </a:r>
            <a:r>
              <a:rPr lang="en-US" dirty="0"/>
              <a:t>is subsequently released when another molecule of GTP binds to EF-Tu.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This recycles EF-</a:t>
            </a:r>
            <a:r>
              <a:rPr lang="en-US" dirty="0" err="1"/>
              <a:t>Tu</a:t>
            </a:r>
            <a:r>
              <a:rPr lang="en-US" dirty="0"/>
              <a:t> and makes it available to repeat the cycle</a:t>
            </a:r>
            <a:r>
              <a:rPr lang="en-US" dirty="0" smtClean="0"/>
              <a:t>. “</a:t>
            </a:r>
            <a:r>
              <a:rPr lang="en-US" dirty="0"/>
              <a:t>Accommodation” involves a change in the conformation of the second </a:t>
            </a:r>
            <a:r>
              <a:rPr lang="en-US" dirty="0" err="1" smtClean="0"/>
              <a:t>tRNA</a:t>
            </a:r>
            <a:r>
              <a:rPr lang="en-US" dirty="0" smtClean="0"/>
              <a:t> that </a:t>
            </a:r>
            <a:r>
              <a:rPr lang="en-US" dirty="0"/>
              <a:t>pulls its </a:t>
            </a:r>
            <a:r>
              <a:rPr lang="en-US" dirty="0" err="1"/>
              <a:t>aminoacyl</a:t>
            </a:r>
            <a:r>
              <a:rPr lang="en-US" dirty="0"/>
              <a:t> end into the </a:t>
            </a:r>
            <a:r>
              <a:rPr lang="en-US" dirty="0" err="1"/>
              <a:t>peptidyl</a:t>
            </a:r>
            <a:r>
              <a:rPr lang="en-US" dirty="0"/>
              <a:t> </a:t>
            </a:r>
            <a:r>
              <a:rPr lang="en-US" dirty="0" err="1"/>
              <a:t>transferase</a:t>
            </a:r>
            <a:r>
              <a:rPr lang="en-US" dirty="0"/>
              <a:t> site.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614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16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13087" y="552450"/>
            <a:ext cx="596028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Third elongation step in bacteria: translocation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461" y="1162050"/>
            <a:ext cx="5483226" cy="5700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792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17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8887" y="1214437"/>
            <a:ext cx="3810000" cy="5440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763" y="628650"/>
            <a:ext cx="6065837" cy="585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5878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18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8487" y="781050"/>
            <a:ext cx="10515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00FF"/>
                </a:solidFill>
              </a:rPr>
              <a:t>Third elongation step in bacteria: </a:t>
            </a:r>
            <a:r>
              <a:rPr lang="en-US" sz="2400" b="1" dirty="0" smtClean="0">
                <a:solidFill>
                  <a:srgbClr val="0000FF"/>
                </a:solidFill>
              </a:rPr>
              <a:t>translocation:</a:t>
            </a:r>
          </a:p>
          <a:p>
            <a:pPr>
              <a:lnSpc>
                <a:spcPct val="150000"/>
              </a:lnSpc>
            </a:pPr>
            <a:endParaRPr lang="en-US" sz="2400" b="1" dirty="0" smtClean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The ribosome </a:t>
            </a:r>
            <a:r>
              <a:rPr lang="en-US" sz="2400" dirty="0"/>
              <a:t>moves one codon toward the 3′ end of the mRNA, using </a:t>
            </a:r>
            <a:r>
              <a:rPr lang="en-US" sz="2400" dirty="0" smtClean="0"/>
              <a:t>energy provided </a:t>
            </a:r>
            <a:r>
              <a:rPr lang="en-US" sz="2400" dirty="0"/>
              <a:t>by hydrolysis of GTP bound to EF-G (</a:t>
            </a:r>
            <a:r>
              <a:rPr lang="en-US" sz="2400" dirty="0" err="1"/>
              <a:t>translocase</a:t>
            </a:r>
            <a:r>
              <a:rPr lang="en-US" sz="2400" dirty="0"/>
              <a:t>).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The </a:t>
            </a:r>
            <a:r>
              <a:rPr lang="en-US" sz="2400" dirty="0" err="1" smtClean="0"/>
              <a:t>dipeptidyltRNA</a:t>
            </a:r>
            <a:r>
              <a:rPr lang="en-US" sz="2400" dirty="0" smtClean="0"/>
              <a:t> is </a:t>
            </a:r>
            <a:r>
              <a:rPr lang="en-US" sz="2400" dirty="0"/>
              <a:t>now entirely in the P site, leaving the A site open for an </a:t>
            </a:r>
            <a:r>
              <a:rPr lang="en-US" sz="2400" dirty="0" smtClean="0"/>
              <a:t>incoming (third</a:t>
            </a:r>
            <a:r>
              <a:rPr lang="en-US" sz="2400" dirty="0"/>
              <a:t>) </a:t>
            </a:r>
            <a:r>
              <a:rPr lang="en-US" sz="2400" dirty="0" err="1"/>
              <a:t>aminoacyl-tRNA</a:t>
            </a:r>
            <a:r>
              <a:rPr lang="en-US" sz="2400" dirty="0"/>
              <a:t>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The </a:t>
            </a:r>
            <a:r>
              <a:rPr lang="en-US" sz="2400" dirty="0"/>
              <a:t>uncharged </a:t>
            </a:r>
            <a:r>
              <a:rPr lang="en-US" sz="2400" dirty="0" err="1"/>
              <a:t>tRNA</a:t>
            </a:r>
            <a:r>
              <a:rPr lang="en-US" sz="2400" dirty="0"/>
              <a:t> later dissociates from the E </a:t>
            </a:r>
            <a:r>
              <a:rPr lang="en-US" sz="2400" dirty="0" smtClean="0"/>
              <a:t>site, and </a:t>
            </a:r>
            <a:r>
              <a:rPr lang="en-US" sz="2400" dirty="0"/>
              <a:t>the elongation cycle begins again.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9075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19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3687" y="392609"/>
            <a:ext cx="51054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Termination of </a:t>
            </a:r>
            <a:r>
              <a:rPr lang="en-US" b="1" dirty="0" smtClean="0">
                <a:solidFill>
                  <a:srgbClr val="0000FF"/>
                </a:solidFill>
              </a:rPr>
              <a:t>Polypeptide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 Synthesis Requires </a:t>
            </a:r>
            <a:r>
              <a:rPr lang="en-US" b="1" dirty="0">
                <a:solidFill>
                  <a:srgbClr val="0000FF"/>
                </a:solidFill>
              </a:rPr>
              <a:t>a </a:t>
            </a:r>
            <a:r>
              <a:rPr lang="en-US" b="1" dirty="0" smtClean="0">
                <a:solidFill>
                  <a:srgbClr val="0000FF"/>
                </a:solidFill>
              </a:rPr>
              <a:t>Special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Signal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287" y="376490"/>
            <a:ext cx="4883150" cy="647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866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7" y="247650"/>
            <a:ext cx="10972800" cy="6709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317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20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79487" y="338019"/>
            <a:ext cx="10744200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Termination of protein synthesis in </a:t>
            </a:r>
            <a:r>
              <a:rPr lang="en-US" sz="2400" b="1" dirty="0" smtClean="0">
                <a:solidFill>
                  <a:srgbClr val="0000FF"/>
                </a:solidFill>
              </a:rPr>
              <a:t>bacteria:</a:t>
            </a:r>
          </a:p>
          <a:p>
            <a:endParaRPr lang="en-US" sz="2400" b="1" dirty="0" smtClean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Synthesis is terminated </a:t>
            </a:r>
            <a:r>
              <a:rPr lang="en-US" sz="2400" dirty="0"/>
              <a:t>in response to a termination codon in the A site. </a:t>
            </a:r>
            <a:r>
              <a:rPr lang="en-US" sz="2400" dirty="0" smtClean="0"/>
              <a:t>F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err="1" smtClean="0"/>
              <a:t>irst</a:t>
            </a:r>
            <a:r>
              <a:rPr lang="en-US" sz="2400" dirty="0"/>
              <a:t>, a </a:t>
            </a:r>
            <a:r>
              <a:rPr lang="en-US" sz="2400" dirty="0" smtClean="0"/>
              <a:t>release factor</a:t>
            </a:r>
            <a:r>
              <a:rPr lang="en-US" sz="2400" dirty="0"/>
              <a:t>, RF (RF1 or RF2, depending on which termination codon is present</a:t>
            </a:r>
            <a:r>
              <a:rPr lang="en-US" sz="2400" dirty="0" smtClean="0"/>
              <a:t>), binds </a:t>
            </a:r>
            <a:r>
              <a:rPr lang="en-US" sz="2400" dirty="0"/>
              <a:t>to the A site.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This </a:t>
            </a:r>
            <a:r>
              <a:rPr lang="en-US" sz="2400" dirty="0"/>
              <a:t>leads to hydrolysis of the ester linkage between </a:t>
            </a:r>
            <a:r>
              <a:rPr lang="en-US" sz="2400" dirty="0" smtClean="0"/>
              <a:t>the nascent </a:t>
            </a:r>
            <a:r>
              <a:rPr lang="en-US" sz="2400" dirty="0"/>
              <a:t>polypeptide and the </a:t>
            </a:r>
            <a:r>
              <a:rPr lang="en-US" sz="2400" dirty="0" err="1"/>
              <a:t>tRNA</a:t>
            </a:r>
            <a:r>
              <a:rPr lang="en-US" sz="2400" dirty="0"/>
              <a:t> in the P site and release of the </a:t>
            </a:r>
            <a:r>
              <a:rPr lang="en-US" sz="2400" dirty="0" smtClean="0"/>
              <a:t>completed polypeptide</a:t>
            </a:r>
            <a:r>
              <a:rPr lang="en-US" sz="2400" dirty="0"/>
              <a:t>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Finally</a:t>
            </a:r>
            <a:r>
              <a:rPr lang="en-US" sz="2400" dirty="0"/>
              <a:t>, the mRNA, </a:t>
            </a:r>
            <a:r>
              <a:rPr lang="en-US" sz="2400" dirty="0" err="1"/>
              <a:t>deacylated</a:t>
            </a:r>
            <a:r>
              <a:rPr lang="en-US" sz="2400" dirty="0"/>
              <a:t> </a:t>
            </a:r>
            <a:r>
              <a:rPr lang="en-US" sz="2400" dirty="0" err="1"/>
              <a:t>tRNA</a:t>
            </a:r>
            <a:r>
              <a:rPr lang="en-US" sz="2400" dirty="0"/>
              <a:t>, and release factor leave </a:t>
            </a:r>
            <a:r>
              <a:rPr lang="en-US" sz="2400" dirty="0" smtClean="0"/>
              <a:t>the ribosome</a:t>
            </a:r>
            <a:r>
              <a:rPr lang="en-US" sz="2400" dirty="0"/>
              <a:t>, which dissociates into its 30S and 50S subunits, aided by </a:t>
            </a:r>
            <a:r>
              <a:rPr lang="en-US" sz="2400" dirty="0" smtClean="0"/>
              <a:t>ribosome recycling </a:t>
            </a:r>
            <a:r>
              <a:rPr lang="en-US" sz="2400" dirty="0"/>
              <a:t>factor (RRF), IF3, and energy provided by EF-G–mediated </a:t>
            </a:r>
            <a:r>
              <a:rPr lang="en-US" sz="2400" dirty="0" smtClean="0"/>
              <a:t>GTP hydrolysis</a:t>
            </a:r>
            <a:r>
              <a:rPr lang="en-US" sz="2400" dirty="0"/>
              <a:t>. 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 smtClean="0"/>
              <a:t>The </a:t>
            </a:r>
            <a:r>
              <a:rPr lang="en-US" sz="2400" dirty="0"/>
              <a:t>30S subunit complex with IF3 is ready to begin another </a:t>
            </a:r>
            <a:r>
              <a:rPr lang="en-US" sz="2400" dirty="0" smtClean="0"/>
              <a:t>cycle of translation.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1744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21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03287" y="933450"/>
            <a:ext cx="10287000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</a:rPr>
              <a:t>QUIZ-2</a:t>
            </a:r>
          </a:p>
          <a:p>
            <a:pPr algn="ctr"/>
            <a:endParaRPr lang="en-US" b="1" dirty="0"/>
          </a:p>
          <a:p>
            <a:pPr algn="just"/>
            <a:r>
              <a:rPr lang="en-US" sz="2400" dirty="0"/>
              <a:t>1.	How do you </a:t>
            </a:r>
            <a:r>
              <a:rPr lang="en-US" sz="2400" b="1" dirty="0"/>
              <a:t>STOP</a:t>
            </a:r>
            <a:r>
              <a:rPr lang="en-US" sz="2400" dirty="0"/>
              <a:t> transcription of a gene present in a circular plasmid </a:t>
            </a:r>
            <a:r>
              <a:rPr lang="en-US" sz="2400" b="1" dirty="0"/>
              <a:t>in absence </a:t>
            </a:r>
            <a:r>
              <a:rPr lang="en-US" sz="2400" dirty="0"/>
              <a:t>of both rho dependent or rho independent process?</a:t>
            </a:r>
          </a:p>
          <a:p>
            <a:pPr algn="just"/>
            <a:r>
              <a:rPr lang="en-US" sz="2400" dirty="0"/>
              <a:t>2.	Show schematically transcription activation in eukaryotes with the help of several factors from “off state” to “on state”.</a:t>
            </a:r>
          </a:p>
          <a:p>
            <a:pPr algn="just"/>
            <a:r>
              <a:rPr lang="en-US" sz="2400" dirty="0"/>
              <a:t>3.	Calculate the numbers of introns during splicing of 11 exons having different sizes present in a circular DNA. Show it schematically.</a:t>
            </a:r>
          </a:p>
          <a:p>
            <a:pPr algn="just"/>
            <a:r>
              <a:rPr lang="en-US" sz="2400" dirty="0"/>
              <a:t>4.	What is the strategy to purify mRNA from a mixture of other RNAs in laboratory?</a:t>
            </a:r>
          </a:p>
          <a:p>
            <a:pPr algn="just"/>
            <a:r>
              <a:rPr lang="en-US" sz="2400" dirty="0"/>
              <a:t>5.	Draw the complete Lac operon system. What will be the products in Lac operon in presence of “High glucose, when Lactose is unavailable”?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(Marks: 2+2+2+2+2= 10)</a:t>
            </a:r>
          </a:p>
        </p:txBody>
      </p:sp>
    </p:spTree>
    <p:extLst>
      <p:ext uri="{BB962C8B-B14F-4D97-AF65-F5344CB8AC3E}">
        <p14:creationId xmlns:p14="http://schemas.microsoft.com/office/powerpoint/2010/main" val="184239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08087" y="1466850"/>
            <a:ext cx="96012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Answer to question 1: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Linearize the circular DNA after the gene .:(Linearization or cutting can be</a:t>
            </a:r>
          </a:p>
          <a:p>
            <a:r>
              <a:rPr lang="en-US" dirty="0" smtClean="0"/>
              <a:t> done by restriction enzymes)</a:t>
            </a:r>
          </a:p>
          <a:p>
            <a:endParaRPr lang="en-US" dirty="0"/>
          </a:p>
          <a:p>
            <a:r>
              <a:rPr lang="en-US" dirty="0" smtClean="0"/>
              <a:t>2. It is called “Run Off “ Transcript.</a:t>
            </a:r>
          </a:p>
          <a:p>
            <a:pPr marL="457200" indent="-4572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1339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23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175" y="1238250"/>
            <a:ext cx="7847013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55687" y="857250"/>
            <a:ext cx="27446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Answer to question 2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652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24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5687" y="857250"/>
            <a:ext cx="27446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Answer to question 3</a:t>
            </a:r>
            <a:endParaRPr lang="en-IN" b="1" dirty="0">
              <a:solidFill>
                <a:srgbClr val="0000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86397" y="2228850"/>
            <a:ext cx="12650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Exons: 11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1479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25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65287" y="781050"/>
            <a:ext cx="275267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00FF"/>
                </a:solidFill>
              </a:rPr>
              <a:t>Answer to question </a:t>
            </a:r>
            <a:r>
              <a:rPr lang="en-IN" b="1" dirty="0" smtClean="0">
                <a:solidFill>
                  <a:srgbClr val="0000FF"/>
                </a:solidFill>
              </a:rPr>
              <a:t>4</a:t>
            </a:r>
            <a:endParaRPr lang="en-IN" b="1" dirty="0">
              <a:solidFill>
                <a:srgbClr val="0000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4687" y="1764209"/>
            <a:ext cx="109728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000FF"/>
                </a:solidFill>
              </a:rPr>
              <a:t>Oligo-dT</a:t>
            </a:r>
            <a:r>
              <a:rPr lang="en-US" b="1" dirty="0">
                <a:solidFill>
                  <a:srgbClr val="0000FF"/>
                </a:solidFill>
              </a:rPr>
              <a:t> Cellulose </a:t>
            </a:r>
            <a:r>
              <a:rPr lang="en-US" b="1" dirty="0" smtClean="0">
                <a:solidFill>
                  <a:srgbClr val="0000FF"/>
                </a:solidFill>
              </a:rPr>
              <a:t>Column</a:t>
            </a:r>
            <a:r>
              <a:rPr lang="en-US" dirty="0" smtClean="0">
                <a:solidFill>
                  <a:prstClr val="black"/>
                </a:solidFill>
              </a:rPr>
              <a:t>. </a:t>
            </a:r>
            <a:r>
              <a:rPr lang="en-US" dirty="0">
                <a:solidFill>
                  <a:prstClr val="black"/>
                </a:solidFill>
              </a:rPr>
              <a:t>Oligo </a:t>
            </a:r>
            <a:r>
              <a:rPr lang="en-US" dirty="0" err="1">
                <a:solidFill>
                  <a:prstClr val="black"/>
                </a:solidFill>
              </a:rPr>
              <a:t>dT</a:t>
            </a:r>
            <a:r>
              <a:rPr lang="en-US" dirty="0">
                <a:solidFill>
                  <a:prstClr val="black"/>
                </a:solidFill>
              </a:rPr>
              <a:t> isolation is a very useful method for </a:t>
            </a:r>
            <a:r>
              <a:rPr lang="en-US" dirty="0" smtClean="0">
                <a:solidFill>
                  <a:prstClr val="black"/>
                </a:solidFill>
              </a:rPr>
              <a:t>isolating sequences with </a:t>
            </a:r>
            <a:r>
              <a:rPr lang="en-US" dirty="0">
                <a:solidFill>
                  <a:prstClr val="black"/>
                </a:solidFill>
              </a:rPr>
              <a:t>a poly A tag.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688" y="2990850"/>
            <a:ext cx="10059987" cy="357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33660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26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65287" y="781050"/>
            <a:ext cx="275267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00FF"/>
                </a:solidFill>
              </a:rPr>
              <a:t>Answer to question </a:t>
            </a:r>
            <a:r>
              <a:rPr lang="en-IN" b="1" dirty="0" smtClean="0">
                <a:solidFill>
                  <a:srgbClr val="0000FF"/>
                </a:solidFill>
              </a:rPr>
              <a:t>5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2000250"/>
            <a:ext cx="11333163" cy="114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8" y="4267200"/>
            <a:ext cx="10772775" cy="154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2693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27087" y="2431098"/>
            <a:ext cx="10344150" cy="960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  <a:endParaRPr lang="en-IN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103687" y="314325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27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68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3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8" y="476250"/>
            <a:ext cx="5651499" cy="1107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888" y="1543050"/>
            <a:ext cx="5486400" cy="533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84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4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0887" y="676573"/>
            <a:ext cx="10668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rgbClr val="0000FF"/>
                </a:solidFill>
              </a:rPr>
              <a:t>Aminoacylation</a:t>
            </a:r>
            <a:r>
              <a:rPr lang="en-US" sz="2400" b="1" dirty="0">
                <a:solidFill>
                  <a:srgbClr val="0000FF"/>
                </a:solidFill>
              </a:rPr>
              <a:t> of </a:t>
            </a:r>
            <a:r>
              <a:rPr lang="en-US" sz="2400" b="1" dirty="0" err="1">
                <a:solidFill>
                  <a:srgbClr val="0000FF"/>
                </a:solidFill>
              </a:rPr>
              <a:t>tRNA</a:t>
            </a:r>
            <a:r>
              <a:rPr lang="en-US" sz="2400" b="1" dirty="0">
                <a:solidFill>
                  <a:srgbClr val="0000FF"/>
                </a:solidFill>
              </a:rPr>
              <a:t> by </a:t>
            </a:r>
            <a:r>
              <a:rPr lang="en-US" sz="2400" b="1" dirty="0" err="1" smtClean="0">
                <a:solidFill>
                  <a:srgbClr val="0000FF"/>
                </a:solidFill>
              </a:rPr>
              <a:t>aminoacyltRNA</a:t>
            </a:r>
            <a:r>
              <a:rPr lang="en-US" sz="2400" b="1" dirty="0" smtClean="0">
                <a:solidFill>
                  <a:srgbClr val="0000FF"/>
                </a:solidFill>
              </a:rPr>
              <a:t> </a:t>
            </a:r>
            <a:r>
              <a:rPr lang="en-US" sz="2400" b="1" dirty="0" err="1" smtClean="0">
                <a:solidFill>
                  <a:srgbClr val="0000FF"/>
                </a:solidFill>
              </a:rPr>
              <a:t>synthetases</a:t>
            </a:r>
            <a:r>
              <a:rPr lang="en-US" sz="2400" b="1" dirty="0" smtClean="0">
                <a:solidFill>
                  <a:srgbClr val="0000FF"/>
                </a:solidFill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rgbClr val="0000FF"/>
                </a:solidFill>
              </a:rPr>
              <a:t>Step </a:t>
            </a:r>
            <a:r>
              <a:rPr lang="en-US" sz="2400" b="1" dirty="0">
                <a:solidFill>
                  <a:srgbClr val="0000FF"/>
                </a:solidFill>
              </a:rPr>
              <a:t>1 is </a:t>
            </a:r>
            <a:r>
              <a:rPr lang="en-US" sz="2400" dirty="0"/>
              <a:t>formation of an </a:t>
            </a:r>
            <a:r>
              <a:rPr lang="en-US" sz="2400" dirty="0" err="1"/>
              <a:t>aminoacyl</a:t>
            </a:r>
            <a:r>
              <a:rPr lang="en-US" sz="2400" dirty="0"/>
              <a:t> </a:t>
            </a:r>
            <a:r>
              <a:rPr lang="en-US" sz="2400" dirty="0" err="1"/>
              <a:t>adenylate</a:t>
            </a:r>
            <a:r>
              <a:rPr lang="en-US" sz="2400" dirty="0"/>
              <a:t>, </a:t>
            </a:r>
            <a:r>
              <a:rPr lang="en-US" sz="2400" dirty="0" smtClean="0"/>
              <a:t>which remains </a:t>
            </a:r>
            <a:r>
              <a:rPr lang="en-US" sz="2400" dirty="0"/>
              <a:t>bound to the active site. </a:t>
            </a:r>
            <a:endParaRPr lang="en-US" sz="2400" dirty="0" smtClean="0"/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rgbClr val="0000FF"/>
                </a:solidFill>
              </a:rPr>
              <a:t>In </a:t>
            </a:r>
            <a:r>
              <a:rPr lang="en-US" sz="2400" b="1" dirty="0">
                <a:solidFill>
                  <a:srgbClr val="0000FF"/>
                </a:solidFill>
              </a:rPr>
              <a:t>the second step</a:t>
            </a:r>
            <a:r>
              <a:rPr lang="en-US" sz="2400" dirty="0">
                <a:solidFill>
                  <a:srgbClr val="0000FF"/>
                </a:solidFill>
              </a:rPr>
              <a:t>, </a:t>
            </a:r>
            <a:r>
              <a:rPr lang="en-US" sz="2400" dirty="0"/>
              <a:t>the </a:t>
            </a:r>
            <a:r>
              <a:rPr lang="en-US" sz="2400" dirty="0" err="1"/>
              <a:t>aminoacyl</a:t>
            </a:r>
            <a:r>
              <a:rPr lang="en-US" sz="2400" dirty="0"/>
              <a:t> group </a:t>
            </a:r>
            <a:r>
              <a:rPr lang="en-US" sz="2400" dirty="0" smtClean="0"/>
              <a:t>is transferred </a:t>
            </a:r>
            <a:r>
              <a:rPr lang="en-US" sz="2400" dirty="0"/>
              <a:t>to the </a:t>
            </a:r>
            <a:r>
              <a:rPr lang="en-US" sz="2400" dirty="0" err="1"/>
              <a:t>tRNA</a:t>
            </a:r>
            <a:r>
              <a:rPr lang="en-US" sz="2400" dirty="0"/>
              <a:t>. The mechanism of this step is somewhat different </a:t>
            </a:r>
            <a:r>
              <a:rPr lang="en-US" sz="2400" dirty="0" smtClean="0"/>
              <a:t>for the </a:t>
            </a:r>
            <a:r>
              <a:rPr lang="en-US" sz="2400" dirty="0"/>
              <a:t>two classes of </a:t>
            </a:r>
            <a:r>
              <a:rPr lang="en-US" sz="2400" dirty="0" err="1"/>
              <a:t>aminoacyl-tRNA</a:t>
            </a:r>
            <a:r>
              <a:rPr lang="en-US" sz="2400" dirty="0"/>
              <a:t> </a:t>
            </a:r>
            <a:r>
              <a:rPr lang="en-US" sz="2400" dirty="0" err="1" smtClean="0"/>
              <a:t>synthetases</a:t>
            </a:r>
            <a:r>
              <a:rPr lang="en-US" sz="2400" dirty="0" smtClean="0"/>
              <a:t>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rgbClr val="0000FF"/>
                </a:solidFill>
              </a:rPr>
              <a:t>For </a:t>
            </a:r>
            <a:r>
              <a:rPr lang="en-US" sz="2400" b="1" dirty="0">
                <a:solidFill>
                  <a:srgbClr val="0000FF"/>
                </a:solidFill>
              </a:rPr>
              <a:t>class </a:t>
            </a:r>
            <a:r>
              <a:rPr lang="en-US" sz="2400" b="1" dirty="0" smtClean="0">
                <a:solidFill>
                  <a:srgbClr val="0000FF"/>
                </a:solidFill>
              </a:rPr>
              <a:t>I enzymes</a:t>
            </a:r>
            <a:r>
              <a:rPr lang="en-US" sz="2400" dirty="0"/>
              <a:t>, 2a the </a:t>
            </a:r>
            <a:r>
              <a:rPr lang="en-US" sz="2400" dirty="0" err="1"/>
              <a:t>aminoacyl</a:t>
            </a:r>
            <a:r>
              <a:rPr lang="en-US" sz="2400" dirty="0"/>
              <a:t> group is transferred first to the 2′-hydroxyl </a:t>
            </a:r>
            <a:r>
              <a:rPr lang="en-US" sz="2400" dirty="0" smtClean="0"/>
              <a:t>group of </a:t>
            </a:r>
            <a:r>
              <a:rPr lang="en-US" sz="2400" dirty="0"/>
              <a:t>the 3′-terminal A residue, then 3a to the 3′-hydroxyl group by </a:t>
            </a:r>
            <a:r>
              <a:rPr lang="en-US" sz="2400" dirty="0" smtClean="0"/>
              <a:t>a </a:t>
            </a:r>
            <a:r>
              <a:rPr lang="en-US" sz="2400" dirty="0" err="1" smtClean="0"/>
              <a:t>transesterification</a:t>
            </a:r>
            <a:r>
              <a:rPr lang="en-US" sz="2400" dirty="0" smtClean="0"/>
              <a:t> </a:t>
            </a:r>
            <a:r>
              <a:rPr lang="en-US" sz="2400" dirty="0"/>
              <a:t>reaction. </a:t>
            </a:r>
            <a:endParaRPr lang="en-US" sz="2400" dirty="0" smtClean="0"/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rgbClr val="0000FF"/>
                </a:solidFill>
              </a:rPr>
              <a:t>For </a:t>
            </a:r>
            <a:r>
              <a:rPr lang="en-US" sz="2400" b="1" dirty="0">
                <a:solidFill>
                  <a:srgbClr val="0000FF"/>
                </a:solidFill>
              </a:rPr>
              <a:t>class II enzymes, </a:t>
            </a:r>
            <a:r>
              <a:rPr lang="en-US" sz="2400" dirty="0"/>
              <a:t>2b the </a:t>
            </a:r>
            <a:r>
              <a:rPr lang="en-US" sz="2400" dirty="0" err="1"/>
              <a:t>aminoacyl</a:t>
            </a:r>
            <a:r>
              <a:rPr lang="en-US" sz="2400" dirty="0"/>
              <a:t> group </a:t>
            </a:r>
            <a:r>
              <a:rPr lang="en-US" sz="2400" dirty="0" smtClean="0"/>
              <a:t>is transferred </a:t>
            </a:r>
            <a:r>
              <a:rPr lang="en-US" sz="2400" dirty="0"/>
              <a:t>directly to the 3′-hydroxyl group of the terminal </a:t>
            </a:r>
            <a:r>
              <a:rPr lang="en-US" sz="2400" dirty="0" err="1"/>
              <a:t>adenylate</a:t>
            </a:r>
            <a:r>
              <a:rPr lang="en-US" sz="2400" dirty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445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5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538" y="957263"/>
            <a:ext cx="8905875" cy="528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55687" y="400050"/>
            <a:ext cx="95250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00FF"/>
                </a:solidFill>
              </a:rPr>
              <a:t>Step </a:t>
            </a:r>
            <a:r>
              <a:rPr lang="en-IN" b="1" dirty="0" smtClean="0">
                <a:solidFill>
                  <a:srgbClr val="0000FF"/>
                </a:solidFill>
              </a:rPr>
              <a:t>1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46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6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887" y="1239051"/>
            <a:ext cx="7880349" cy="5561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" y="552450"/>
            <a:ext cx="1103313" cy="585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601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7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7" y="1847850"/>
            <a:ext cx="10718800" cy="2919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446087" y="4668500"/>
            <a:ext cx="11430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Addition of the N-</a:t>
            </a:r>
            <a:r>
              <a:rPr lang="en-US" dirty="0" err="1"/>
              <a:t>formyl</a:t>
            </a:r>
            <a:r>
              <a:rPr lang="en-US" dirty="0"/>
              <a:t> group to the amino group of methionine by </a:t>
            </a:r>
            <a:r>
              <a:rPr lang="en-US" dirty="0" smtClean="0"/>
              <a:t>the </a:t>
            </a:r>
            <a:r>
              <a:rPr lang="en-US" dirty="0" err="1" smtClean="0"/>
              <a:t>transformylase</a:t>
            </a:r>
            <a:r>
              <a:rPr lang="en-US" dirty="0" smtClean="0"/>
              <a:t> </a:t>
            </a:r>
            <a:r>
              <a:rPr lang="en-US" dirty="0"/>
              <a:t>prevents </a:t>
            </a:r>
            <a:r>
              <a:rPr lang="en-US" dirty="0" err="1"/>
              <a:t>fMet</a:t>
            </a:r>
            <a:r>
              <a:rPr lang="en-US" dirty="0"/>
              <a:t> from entering interior positions in </a:t>
            </a:r>
            <a:r>
              <a:rPr lang="en-US" dirty="0" smtClean="0"/>
              <a:t>a polypeptide </a:t>
            </a:r>
            <a:r>
              <a:rPr lang="en-US" dirty="0"/>
              <a:t>while also allowing </a:t>
            </a:r>
            <a:r>
              <a:rPr lang="en-US" dirty="0" err="1" smtClean="0"/>
              <a:t>fMet-tRNA</a:t>
            </a:r>
            <a:r>
              <a:rPr lang="en-US" baseline="30000" dirty="0" smtClean="0"/>
              <a:t> </a:t>
            </a:r>
            <a:r>
              <a:rPr lang="en-US" baseline="30000" dirty="0" err="1" smtClean="0"/>
              <a:t>fMet</a:t>
            </a:r>
            <a:r>
              <a:rPr lang="en-US" baseline="30000" dirty="0" smtClean="0"/>
              <a:t> </a:t>
            </a:r>
            <a:r>
              <a:rPr lang="en-US" dirty="0"/>
              <a:t>to be bound at a </a:t>
            </a:r>
            <a:r>
              <a:rPr lang="en-US" b="1" dirty="0" smtClean="0">
                <a:solidFill>
                  <a:srgbClr val="0000FF"/>
                </a:solidFill>
              </a:rPr>
              <a:t>specific ribosomal </a:t>
            </a:r>
            <a:r>
              <a:rPr lang="en-US" b="1" dirty="0">
                <a:solidFill>
                  <a:srgbClr val="0000FF"/>
                </a:solidFill>
              </a:rPr>
              <a:t>initiation site that accepts</a:t>
            </a:r>
            <a:r>
              <a:rPr lang="en-US" dirty="0"/>
              <a:t> neither Met-</a:t>
            </a:r>
            <a:r>
              <a:rPr lang="en-US" dirty="0" err="1"/>
              <a:t>tRNA</a:t>
            </a:r>
            <a:r>
              <a:rPr lang="en-US" baseline="30000" dirty="0" err="1"/>
              <a:t>Met</a:t>
            </a:r>
            <a:r>
              <a:rPr lang="en-US" dirty="0"/>
              <a:t> nor any </a:t>
            </a:r>
            <a:r>
              <a:rPr lang="en-US" dirty="0" smtClean="0"/>
              <a:t>other </a:t>
            </a:r>
            <a:r>
              <a:rPr lang="en-US" dirty="0" err="1" smtClean="0"/>
              <a:t>aminoacyl-tRNA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84287" y="628650"/>
            <a:ext cx="72820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Q Why </a:t>
            </a:r>
            <a:r>
              <a:rPr lang="en-US" b="1" dirty="0">
                <a:solidFill>
                  <a:srgbClr val="0000FF"/>
                </a:solidFill>
              </a:rPr>
              <a:t>N-</a:t>
            </a:r>
            <a:r>
              <a:rPr lang="en-US" b="1" dirty="0" err="1">
                <a:solidFill>
                  <a:srgbClr val="0000FF"/>
                </a:solidFill>
              </a:rPr>
              <a:t>formyl</a:t>
            </a:r>
            <a:r>
              <a:rPr lang="en-US" b="1" dirty="0">
                <a:solidFill>
                  <a:srgbClr val="0000FF"/>
                </a:solidFill>
              </a:rPr>
              <a:t> group to the amino group of </a:t>
            </a:r>
            <a:r>
              <a:rPr lang="en-US" b="1" dirty="0" smtClean="0">
                <a:solidFill>
                  <a:srgbClr val="0000FF"/>
                </a:solidFill>
              </a:rPr>
              <a:t>methionine? </a:t>
            </a:r>
            <a:endParaRPr lang="en-IN" b="1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287" y="1466850"/>
            <a:ext cx="11849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Answer: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07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8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17485" y="247650"/>
            <a:ext cx="591540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Formation of the initiation complex in bacteria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441" y="857250"/>
            <a:ext cx="5587489" cy="607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987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9</a:t>
            </a:fld>
            <a:endParaRPr lang="en-IN">
              <a:solidFill>
                <a:srgbClr val="AD84C6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7" y="1238250"/>
            <a:ext cx="5868988" cy="5478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965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956FD13CD8848B4580499D01366DC" ma:contentTypeVersion="2" ma:contentTypeDescription="Create a new document." ma:contentTypeScope="" ma:versionID="4ebcef1e91cfe62b94660ebba8eb4552">
  <xsd:schema xmlns:xsd="http://www.w3.org/2001/XMLSchema" xmlns:xs="http://www.w3.org/2001/XMLSchema" xmlns:p="http://schemas.microsoft.com/office/2006/metadata/properties" xmlns:ns2="27852407-7cbe-4f37-a29e-557c20509378" targetNamespace="http://schemas.microsoft.com/office/2006/metadata/properties" ma:root="true" ma:fieldsID="cc58b206066c8991a38d256a35082960" ns2:_="">
    <xsd:import namespace="27852407-7cbe-4f37-a29e-557c205093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852407-7cbe-4f37-a29e-557c205093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6988394-87BC-4B01-9026-9128A37E8351}"/>
</file>

<file path=customXml/itemProps2.xml><?xml version="1.0" encoding="utf-8"?>
<ds:datastoreItem xmlns:ds="http://schemas.openxmlformats.org/officeDocument/2006/customXml" ds:itemID="{9D202BA6-63B3-4732-AA14-FC4220E83F28}"/>
</file>

<file path=customXml/itemProps3.xml><?xml version="1.0" encoding="utf-8"?>
<ds:datastoreItem xmlns:ds="http://schemas.openxmlformats.org/officeDocument/2006/customXml" ds:itemID="{A8374167-2932-4142-BCCF-1C934BB0263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4571</TotalTime>
  <Words>852</Words>
  <Application>Microsoft Office PowerPoint</Application>
  <PresentationFormat>Custom</PresentationFormat>
  <Paragraphs>97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1_Basis</vt:lpstr>
      <vt:lpstr>BT 205: Cell &amp; Molecular Biology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 601: Analytical Biotechnology</dc:title>
  <dc:creator>ACER</dc:creator>
  <cp:lastModifiedBy>User</cp:lastModifiedBy>
  <cp:revision>423</cp:revision>
  <dcterms:created xsi:type="dcterms:W3CDTF">2006-08-16T00:00:00Z</dcterms:created>
  <dcterms:modified xsi:type="dcterms:W3CDTF">2022-11-07T10:53:34Z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0x01010056F956FD13CD8848B4580499D01366DC</vt:lpwstr>
  </property>
</Properties>
</file>